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87" r:id="rId3"/>
    <p:sldId id="258" r:id="rId4"/>
    <p:sldId id="257" r:id="rId5"/>
    <p:sldId id="261" r:id="rId6"/>
    <p:sldId id="259" r:id="rId7"/>
    <p:sldId id="260" r:id="rId8"/>
    <p:sldId id="267" r:id="rId9"/>
    <p:sldId id="272" r:id="rId10"/>
    <p:sldId id="273" r:id="rId11"/>
    <p:sldId id="288" r:id="rId12"/>
    <p:sldId id="276" r:id="rId13"/>
    <p:sldId id="275" r:id="rId14"/>
    <p:sldId id="262" r:id="rId15"/>
    <p:sldId id="263" r:id="rId16"/>
    <p:sldId id="268" r:id="rId17"/>
    <p:sldId id="277" r:id="rId18"/>
    <p:sldId id="278" r:id="rId19"/>
    <p:sldId id="264" r:id="rId20"/>
    <p:sldId id="285" r:id="rId21"/>
    <p:sldId id="280" r:id="rId22"/>
    <p:sldId id="282" r:id="rId23"/>
    <p:sldId id="286" r:id="rId24"/>
    <p:sldId id="274" r:id="rId25"/>
    <p:sldId id="281" r:id="rId26"/>
    <p:sldId id="284" r:id="rId27"/>
    <p:sldId id="270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20890523546346"/>
          <c:y val="2.3966386554621848E-2"/>
          <c:w val="0.8428190143924355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2.7</c:v>
                </c:pt>
                <c:pt idx="1">
                  <c:v>3.2</c:v>
                </c:pt>
                <c:pt idx="2">
                  <c:v>3</c:v>
                </c:pt>
                <c:pt idx="3">
                  <c:v>4</c:v>
                </c:pt>
                <c:pt idx="4">
                  <c:v>3.8</c:v>
                </c:pt>
                <c:pt idx="5">
                  <c:v>1.9</c:v>
                </c:pt>
                <c:pt idx="6">
                  <c:v>2.1</c:v>
                </c:pt>
                <c:pt idx="7">
                  <c:v>2.25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1C-4A9F-9738-FEB3A87A748D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Sheet1!$D$2:$D$13</c:f>
              <c:numCache>
                <c:formatCode>General</c:formatCode>
                <c:ptCount val="12"/>
                <c:pt idx="0">
                  <c:v>0.85</c:v>
                </c:pt>
                <c:pt idx="1">
                  <c:v>0.9</c:v>
                </c:pt>
                <c:pt idx="2">
                  <c:v>0.95</c:v>
                </c:pt>
                <c:pt idx="3">
                  <c:v>1</c:v>
                </c:pt>
                <c:pt idx="4">
                  <c:v>1.25</c:v>
                </c:pt>
                <c:pt idx="5">
                  <c:v>1.2</c:v>
                </c:pt>
                <c:pt idx="6">
                  <c:v>1.1200000000000001</c:v>
                </c:pt>
                <c:pt idx="7">
                  <c:v>1.1100000000000001</c:v>
                </c:pt>
                <c:pt idx="8">
                  <c:v>1.1299999999999999</c:v>
                </c:pt>
                <c:pt idx="9">
                  <c:v>0.97</c:v>
                </c:pt>
                <c:pt idx="10">
                  <c:v>0.88</c:v>
                </c:pt>
                <c:pt idx="11">
                  <c:v>1.05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1.47</c:v>
                </c:pt>
                <c:pt idx="1">
                  <c:v>1.8</c:v>
                </c:pt>
                <c:pt idx="2">
                  <c:v>1.5</c:v>
                </c:pt>
                <c:pt idx="3">
                  <c:v>0.75</c:v>
                </c:pt>
                <c:pt idx="4">
                  <c:v>2</c:v>
                </c:pt>
                <c:pt idx="5">
                  <c:v>1.33</c:v>
                </c:pt>
                <c:pt idx="6">
                  <c:v>1.4</c:v>
                </c:pt>
                <c:pt idx="7">
                  <c:v>1.8</c:v>
                </c:pt>
                <c:pt idx="8">
                  <c:v>1.2</c:v>
                </c:pt>
                <c:pt idx="9">
                  <c:v>1.1000000000000001</c:v>
                </c:pt>
                <c:pt idx="10">
                  <c:v>1.33</c:v>
                </c:pt>
                <c:pt idx="11">
                  <c:v>1.03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1C-4A9F-9738-FEB3A87A7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8865416"/>
        <c:axId val="428866072"/>
      </c:scatterChart>
      <c:valAx>
        <c:axId val="428865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866072"/>
        <c:crosses val="autoZero"/>
        <c:crossBetween val="midCat"/>
      </c:valAx>
      <c:valAx>
        <c:axId val="428866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865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CDF77-9489-4B2B-B8DC-25D2D3EDA8F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1FF9-DC32-4987-87FA-9E25DA1C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6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af5a2ed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aaf5a2ed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17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9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039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26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70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3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2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8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4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4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8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1C36-CDDF-4498-B522-D7ADFB5937C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6CD4680-91BC-4CE6-91B8-D5E22E3C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4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tbryce88@gmail.com" TargetMode="External"/><Relationship Id="rId2" Type="http://schemas.openxmlformats.org/officeDocument/2006/relationships/hyperlink" Target="https://github.com/jamison-alexander/datamountaindev2018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9E18-748A-4477-A2AF-8025A2F20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The Robots Save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BF3DF-C8E7-4895-B35E-CFC2CAAA9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Intersection of Artificial Intelligence and Information Security</a:t>
            </a:r>
          </a:p>
          <a:p>
            <a:r>
              <a:rPr lang="en-US" dirty="0"/>
              <a:t>Bryce Turner</a:t>
            </a:r>
          </a:p>
          <a:p>
            <a:r>
              <a:rPr lang="en-US" dirty="0"/>
              <a:t>10/13/2018</a:t>
            </a:r>
          </a:p>
          <a:p>
            <a:r>
              <a:rPr lang="en-US" dirty="0"/>
              <a:t>Big Mountain Data and Dev Conference</a:t>
            </a:r>
          </a:p>
        </p:txBody>
      </p:sp>
    </p:spTree>
    <p:extLst>
      <p:ext uri="{BB962C8B-B14F-4D97-AF65-F5344CB8AC3E}">
        <p14:creationId xmlns:p14="http://schemas.microsoft.com/office/powerpoint/2010/main" val="87671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0B79C-AF23-41E1-86E6-7B14D34B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Breach (2013) – Likely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35766-341A-4F94-8F41-8CA49796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OSINT to identify vendors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Including details of POS systems!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Social engineering of vendor (using malware)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vendor level access to Target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domain admin access on unpatched domain 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 malware to POS systems from DC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Skim card data via ICMP traffic on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Breach identified due to strange FTP traffic to external address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09FA3-AF3A-4648-9FB6-8460FEB7C827}"/>
              </a:ext>
            </a:extLst>
          </p:cNvPr>
          <p:cNvSpPr txBox="1"/>
          <p:nvPr/>
        </p:nvSpPr>
        <p:spPr>
          <a:xfrm>
            <a:off x="751437" y="6354375"/>
            <a:ext cx="1011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Radichel</a:t>
            </a:r>
            <a:r>
              <a:rPr lang="en-US" sz="1200" dirty="0"/>
              <a:t>, Teri</a:t>
            </a:r>
            <a:r>
              <a:rPr lang="en-US" sz="1200" i="1" dirty="0"/>
              <a:t> Case Study: Critical Controls that Could Have Prevented Target Breach </a:t>
            </a:r>
            <a:r>
              <a:rPr lang="en-US" sz="1200" b="1" dirty="0"/>
              <a:t>SANS Case Studies</a:t>
            </a:r>
            <a:r>
              <a:rPr lang="en-US" sz="1200" b="1" i="1" dirty="0"/>
              <a:t>. </a:t>
            </a:r>
            <a:r>
              <a:rPr lang="en-US" sz="1200" dirty="0"/>
              <a:t>September 2014</a:t>
            </a:r>
          </a:p>
        </p:txBody>
      </p:sp>
      <p:pic>
        <p:nvPicPr>
          <p:cNvPr id="1026" name="Picture 2" descr="Image result for target point of sale systems">
            <a:extLst>
              <a:ext uri="{FF2B5EF4-FFF2-40B4-BE49-F238E27FC236}">
                <a16:creationId xmlns:a16="http://schemas.microsoft.com/office/drawing/2014/main" id="{D2C7D1C4-2464-4EFD-B26C-D1C839C1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108" y="1610685"/>
            <a:ext cx="2635314" cy="20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11F0-066B-478F-AAA8-FC214B75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 DDOS (2016) – Likely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0326-9331-4CE6-B13E-3606D944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Mirai</a:t>
            </a:r>
            <a:r>
              <a:rPr lang="en-US" dirty="0"/>
              <a:t> malware published online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Targets IOT devices</a:t>
            </a:r>
          </a:p>
          <a:p>
            <a:pPr>
              <a:buFont typeface="+mj-lt"/>
              <a:buAutoNum type="arabicPeriod"/>
            </a:pPr>
            <a:r>
              <a:rPr lang="en-US" dirty="0"/>
              <a:t> Some group (or possibly individual) obtains code</a:t>
            </a:r>
          </a:p>
          <a:p>
            <a:pPr>
              <a:buFont typeface="+mj-lt"/>
              <a:buAutoNum type="arabicPeriod"/>
            </a:pPr>
            <a:r>
              <a:rPr lang="en-US" dirty="0"/>
              <a:t>Distributes code to a botnet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err="1"/>
              <a:t>Mirai</a:t>
            </a:r>
            <a:r>
              <a:rPr lang="en-US" dirty="0"/>
              <a:t> botnet contained roughly 100,000 nodes</a:t>
            </a:r>
          </a:p>
          <a:p>
            <a:pPr>
              <a:buFont typeface="+mj-lt"/>
              <a:buAutoNum type="arabicPeriod"/>
            </a:pPr>
            <a:r>
              <a:rPr lang="en-US" dirty="0"/>
              <a:t>Botnet makes DNS queries to </a:t>
            </a:r>
            <a:r>
              <a:rPr lang="en-US" dirty="0" err="1"/>
              <a:t>Dyn</a:t>
            </a:r>
            <a:endParaRPr lang="en-US" dirty="0"/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Recursive queries amplifies attacks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Approaches 1 </a:t>
            </a:r>
            <a:r>
              <a:rPr lang="en-US" dirty="0" err="1"/>
              <a:t>Tbps</a:t>
            </a:r>
            <a:r>
              <a:rPr lang="en-US" dirty="0"/>
              <a:t> </a:t>
            </a:r>
          </a:p>
        </p:txBody>
      </p:sp>
      <p:pic>
        <p:nvPicPr>
          <p:cNvPr id="3074" name="Picture 2" descr="Image result for dns">
            <a:extLst>
              <a:ext uri="{FF2B5EF4-FFF2-40B4-BE49-F238E27FC236}">
                <a16:creationId xmlns:a16="http://schemas.microsoft.com/office/drawing/2014/main" id="{2FCB1232-C710-4640-BCEE-95390E69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41" y="4843542"/>
            <a:ext cx="5127171" cy="183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2180-A428-4133-B7EC-C0CF26EE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Equifax Breach (2017) – Likely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B600-6432-4CE6-B76C-A5C7475F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Attackers discover portal with unpatched vulnerability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Likely months old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Initial recon occurred within two days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Exploit vulnerability and gain internal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Pivot to internal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Exfiltrate data over months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Use encrypted channels and segmentation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Misconfiguration allowed for encrypted traffic to be uninspected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Detection immediately following proper configuration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7343-A854-4934-AAE2-531D94ABDC1C}"/>
              </a:ext>
            </a:extLst>
          </p:cNvPr>
          <p:cNvSpPr txBox="1"/>
          <p:nvPr/>
        </p:nvSpPr>
        <p:spPr>
          <a:xfrm>
            <a:off x="525100" y="6081067"/>
            <a:ext cx="1075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Marinos</a:t>
            </a:r>
            <a:r>
              <a:rPr lang="en-US" sz="1200" dirty="0"/>
              <a:t>, Nick &amp; Clements, Michael </a:t>
            </a:r>
            <a:r>
              <a:rPr lang="en-US" sz="1200" i="1" dirty="0"/>
              <a:t>Actions Taken by Equifax and Federal Agencies in Response to 2017 Breach </a:t>
            </a:r>
            <a:r>
              <a:rPr lang="en-US" sz="1200" b="1" dirty="0"/>
              <a:t>USGAO Report to Congressional Requesters. </a:t>
            </a:r>
            <a:r>
              <a:rPr lang="en-US" sz="1200" dirty="0"/>
              <a:t>August 2018</a:t>
            </a:r>
          </a:p>
          <a:p>
            <a:endParaRPr lang="en-US" sz="1200" dirty="0"/>
          </a:p>
        </p:txBody>
      </p:sp>
      <p:pic>
        <p:nvPicPr>
          <p:cNvPr id="2050" name="Picture 2" descr="Image result for equifax breach customer portal">
            <a:extLst>
              <a:ext uri="{FF2B5EF4-FFF2-40B4-BE49-F238E27FC236}">
                <a16:creationId xmlns:a16="http://schemas.microsoft.com/office/drawing/2014/main" id="{7A51F706-3742-4925-A888-6326B9BF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1" y="2713776"/>
            <a:ext cx="3170172" cy="17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ABBD-DF22-41F6-B0D3-690E308C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Breaches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DFB1-3F89-4CFB-825F-F3F67A79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involve phishing</a:t>
            </a:r>
          </a:p>
          <a:p>
            <a:r>
              <a:rPr lang="en-US" dirty="0"/>
              <a:t>Pivoting from initial entry point</a:t>
            </a:r>
          </a:p>
          <a:p>
            <a:r>
              <a:rPr lang="en-US" dirty="0"/>
              <a:t>Slow detection time (average attacker on network for months)</a:t>
            </a:r>
          </a:p>
          <a:p>
            <a:r>
              <a:rPr lang="en-US" dirty="0"/>
              <a:t>Poor strategy (unpatched systems, bad vendor management)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234ED0-2E53-4325-A4C4-81DB8EF9F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60162"/>
              </p:ext>
            </p:extLst>
          </p:nvPr>
        </p:nvGraphicFramePr>
        <p:xfrm>
          <a:off x="2457014" y="4174673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269908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34906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4256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Breach Involved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23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831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Internal 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Business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92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874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673632-CDEB-4E9F-A0EE-A60F13281033}"/>
              </a:ext>
            </a:extLst>
          </p:cNvPr>
          <p:cNvSpPr txBox="1"/>
          <p:nvPr/>
        </p:nvSpPr>
        <p:spPr>
          <a:xfrm>
            <a:off x="1806400" y="6492671"/>
            <a:ext cx="4714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Verizon Data Breach Report 2008 &amp; 2018</a:t>
            </a:r>
          </a:p>
        </p:txBody>
      </p:sp>
    </p:spTree>
    <p:extLst>
      <p:ext uri="{BB962C8B-B14F-4D97-AF65-F5344CB8AC3E}">
        <p14:creationId xmlns:p14="http://schemas.microsoft.com/office/powerpoint/2010/main" val="229020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FEFC-46B0-49F4-95D7-E131869E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Infosec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2E756-6781-4846-B0AB-07FCA8AA7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A6AA0-CDBC-425D-9701-D9C996C9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E7C84D-F574-4B39-B6A1-2D47408F2D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Compute label probability: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Classify by MAP (max a posteriori):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Gaussian model is the easiest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E7C84D-F574-4B39-B6A1-2D47408F2D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90" t="-806" r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3ACA53-BB6A-44C8-8A94-E656988293B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1512554"/>
              </p:ext>
            </p:extLst>
          </p:nvPr>
        </p:nvGraphicFramePr>
        <p:xfrm>
          <a:off x="7191375" y="2125663"/>
          <a:ext cx="4313238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27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06F4-7470-4454-805F-114CDE42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Detection With Naïve Bayes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AD1D-BA0B-4E50-BED4-D9579593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has 4601 (1813 spam) instances with 57 attributes</a:t>
            </a:r>
          </a:p>
          <a:p>
            <a:r>
              <a:rPr lang="en-US" dirty="0"/>
              <a:t>Use text classification (bag of words) to identify spam</a:t>
            </a:r>
          </a:p>
          <a:p>
            <a:r>
              <a:rPr lang="en-US" dirty="0" err="1"/>
              <a:t>Scikit</a:t>
            </a:r>
            <a:r>
              <a:rPr lang="en-US" dirty="0"/>
              <a:t>-learn implementation of Naïve Bayes classifiers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484C33-AED1-4D49-89A9-271BE92DA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61378"/>
              </p:ext>
            </p:extLst>
          </p:nvPr>
        </p:nvGraphicFramePr>
        <p:xfrm>
          <a:off x="2357308" y="4161395"/>
          <a:ext cx="8397378" cy="225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575">
                  <a:extLst>
                    <a:ext uri="{9D8B030D-6E8A-4147-A177-3AD203B41FA5}">
                      <a16:colId xmlns:a16="http://schemas.microsoft.com/office/drawing/2014/main" val="1433621078"/>
                    </a:ext>
                  </a:extLst>
                </a:gridCol>
                <a:gridCol w="1604355">
                  <a:extLst>
                    <a:ext uri="{9D8B030D-6E8A-4147-A177-3AD203B41FA5}">
                      <a16:colId xmlns:a16="http://schemas.microsoft.com/office/drawing/2014/main" val="1704966192"/>
                    </a:ext>
                  </a:extLst>
                </a:gridCol>
                <a:gridCol w="1655052">
                  <a:extLst>
                    <a:ext uri="{9D8B030D-6E8A-4147-A177-3AD203B41FA5}">
                      <a16:colId xmlns:a16="http://schemas.microsoft.com/office/drawing/2014/main" val="501732566"/>
                    </a:ext>
                  </a:extLst>
                </a:gridCol>
                <a:gridCol w="1655052">
                  <a:extLst>
                    <a:ext uri="{9D8B030D-6E8A-4147-A177-3AD203B41FA5}">
                      <a16:colId xmlns:a16="http://schemas.microsoft.com/office/drawing/2014/main" val="4250804631"/>
                    </a:ext>
                  </a:extLst>
                </a:gridCol>
                <a:gridCol w="1788344">
                  <a:extLst>
                    <a:ext uri="{9D8B030D-6E8A-4147-A177-3AD203B41FA5}">
                      <a16:colId xmlns:a16="http://schemas.microsoft.com/office/drawing/2014/main" val="2278594155"/>
                    </a:ext>
                  </a:extLst>
                </a:gridCol>
              </a:tblGrid>
              <a:tr h="397256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Mislabeled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Mislabeled 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138794"/>
                  </a:ext>
                </a:extLst>
              </a:tr>
              <a:tr h="402773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19176"/>
                  </a:ext>
                </a:extLst>
              </a:tr>
              <a:tr h="402773">
                <a:tc>
                  <a:txBody>
                    <a:bodyPr/>
                    <a:lstStyle/>
                    <a:p>
                      <a:r>
                        <a:rPr lang="en-US" dirty="0"/>
                        <a:t>Multinomial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02101"/>
                  </a:ext>
                </a:extLst>
              </a:tr>
              <a:tr h="402773">
                <a:tc>
                  <a:txBody>
                    <a:bodyPr/>
                    <a:lstStyle/>
                    <a:p>
                      <a:r>
                        <a:rPr lang="en-US" dirty="0"/>
                        <a:t>Complement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43789"/>
                  </a:ext>
                </a:extLst>
              </a:tr>
              <a:tr h="402773"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6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2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8500-B94A-4870-BE65-E727308B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6F682B-3AAE-4536-B0E8-8609D3CE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DA9E9F-20E5-4425-A23C-74AC53080D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(especially if you have priors)</a:t>
            </a:r>
          </a:p>
          <a:p>
            <a:endParaRPr lang="en-US" dirty="0"/>
          </a:p>
          <a:p>
            <a:r>
              <a:rPr lang="en-US" dirty="0"/>
              <a:t>Effective for small training sets</a:t>
            </a:r>
          </a:p>
          <a:p>
            <a:endParaRPr lang="en-US" dirty="0"/>
          </a:p>
          <a:p>
            <a:r>
              <a:rPr lang="en-US" dirty="0"/>
              <a:t>Can be done iteratively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CD8909-C3B6-4882-8589-D6FFCC682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b="1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610C4-BF89-4DC0-AB06-9C085B5F89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Harder to tune than other models</a:t>
            </a:r>
          </a:p>
          <a:p>
            <a:endParaRPr lang="en-US" dirty="0"/>
          </a:p>
          <a:p>
            <a:r>
              <a:rPr lang="en-US" dirty="0"/>
              <a:t>Often outperformed by other techniques (boosting, random forest)</a:t>
            </a:r>
          </a:p>
          <a:p>
            <a:endParaRPr lang="en-US" dirty="0"/>
          </a:p>
          <a:p>
            <a:r>
              <a:rPr lang="en-US" dirty="0"/>
              <a:t>Poor estimators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EDB49-6691-4CEA-B821-A7326F51C047}"/>
              </a:ext>
            </a:extLst>
          </p:cNvPr>
          <p:cNvGrpSpPr/>
          <p:nvPr/>
        </p:nvGrpSpPr>
        <p:grpSpPr>
          <a:xfrm>
            <a:off x="3266543" y="4655890"/>
            <a:ext cx="3120704" cy="2034330"/>
            <a:chOff x="2589212" y="4718056"/>
            <a:chExt cx="3383749" cy="21399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01C6AB-0048-4EFB-9474-3951E0652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0" t="6009"/>
            <a:stretch/>
          </p:blipFill>
          <p:spPr>
            <a:xfrm>
              <a:off x="2589212" y="4718056"/>
              <a:ext cx="3383749" cy="21399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A81CF2-88A0-4664-B1AA-ECB846A231B7}"/>
                </a:ext>
              </a:extLst>
            </p:cNvPr>
            <p:cNvSpPr/>
            <p:nvPr/>
          </p:nvSpPr>
          <p:spPr>
            <a:xfrm>
              <a:off x="2701255" y="5278088"/>
              <a:ext cx="1350628" cy="5099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3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8A2100-0467-4A7E-97F0-3AFFCF82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for Phishing Sites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F9E5B6-09D0-45D4-A99E-56C303F7E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Labelled training data</a:t>
            </a:r>
          </a:p>
          <a:p>
            <a:pPr lvl="1"/>
            <a:r>
              <a:rPr lang="en-US" dirty="0"/>
              <a:t>30 attributes</a:t>
            </a:r>
          </a:p>
          <a:p>
            <a:pPr lvl="1"/>
            <a:r>
              <a:rPr lang="en-US" dirty="0"/>
              <a:t>2456 instances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Tested multiple classifiers with </a:t>
            </a:r>
            <a:r>
              <a:rPr lang="en-US" dirty="0" err="1"/>
              <a:t>scikit</a:t>
            </a:r>
            <a:r>
              <a:rPr lang="en-US" dirty="0"/>
              <a:t>-learn implementations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k-NN</a:t>
            </a:r>
          </a:p>
          <a:p>
            <a:pPr lvl="1"/>
            <a:r>
              <a:rPr lang="en-US"/>
              <a:t>Support Vector Machines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Classify test data</a:t>
            </a:r>
          </a:p>
          <a:p>
            <a:pPr lvl="1"/>
            <a:r>
              <a:rPr lang="en-US" dirty="0"/>
              <a:t>Iterate on certain techniques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F45220-A076-4000-8F3A-206C0E0A3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2054" name="Picture 6" descr="Image result for hot dog silicon valley">
            <a:extLst>
              <a:ext uri="{FF2B5EF4-FFF2-40B4-BE49-F238E27FC236}">
                <a16:creationId xmlns:a16="http://schemas.microsoft.com/office/drawing/2014/main" id="{18484C7A-7507-4AE3-8DC0-4858849E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44" y="1905000"/>
            <a:ext cx="507026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6.googleusercontent.com/0YqW6szlTl1DUbi1az6iFYOTJoZGI9S-uFKtEFxw21z9FI3vTCIDrowcIOI3hqZ3KnnteY_FKUnPUdhpBIVPWI7wu_F7xeVC41u5IIXrtzA04SadobWymoaW8s0NMAFmIU-zVX4w">
            <a:extLst>
              <a:ext uri="{FF2B5EF4-FFF2-40B4-BE49-F238E27FC236}">
                <a16:creationId xmlns:a16="http://schemas.microsoft.com/office/drawing/2014/main" id="{622CCA35-AAD4-4BBA-B6F5-F6705D856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1" t="5183" r="7079"/>
          <a:stretch/>
        </p:blipFill>
        <p:spPr bwMode="auto">
          <a:xfrm>
            <a:off x="1653693" y="4071499"/>
            <a:ext cx="3673477" cy="27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SLYNJsaY7wmIEDDmXtE5OEssxFBKUeXfGKSWRC0QLZTrBOKQ4BCTgE8jT1QDjjaDpRsTkGR4H7ljfDj27cvWgupN_IPdJi9bS9nC-j3fflzHHjD6yjfAISAzbU310EWDbq0fY4fl">
            <a:extLst>
              <a:ext uri="{FF2B5EF4-FFF2-40B4-BE49-F238E27FC236}">
                <a16:creationId xmlns:a16="http://schemas.microsoft.com/office/drawing/2014/main" id="{A343FF21-CA4F-49BB-BAFD-FAC157039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5058" r="7385"/>
          <a:stretch/>
        </p:blipFill>
        <p:spPr bwMode="auto">
          <a:xfrm>
            <a:off x="1789282" y="1307077"/>
            <a:ext cx="3537888" cy="28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POhyt_BPLep8w2rVrvb7VWMYvx16xe3FcKBSVWy9YEuTHpR5SvT4-wlDdgAUKSh9K4XDiLPf4RnJMUZme5yf6VsFUT3eB4lq2dUfPILJTV2CO0_hpW74YeySUjZSBGv2KkJ3Qv5B">
            <a:extLst>
              <a:ext uri="{FF2B5EF4-FFF2-40B4-BE49-F238E27FC236}">
                <a16:creationId xmlns:a16="http://schemas.microsoft.com/office/drawing/2014/main" id="{8E5614C4-AA5E-42C9-A198-1E130784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" r="7415"/>
          <a:stretch/>
        </p:blipFill>
        <p:spPr bwMode="auto">
          <a:xfrm>
            <a:off x="5334979" y="4071499"/>
            <a:ext cx="3537887" cy="27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523BA9-A2A2-4EC7-8718-75D52F5C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49" y="624110"/>
            <a:ext cx="9413263" cy="128089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050" name="Picture 2" descr="https://lh3.googleusercontent.com/J-39tOzkfN42FGg3h76H_Llnyillwd5Cc75CyHD4hs4ot73qs9KdwJLghdZHZXRhK96av6FHnuKbYYeT_Ngh9bjbZrrqPPvHfYcwdPbgstKTlOLcabV1ve21BLKmvU1tq8gAoqUh">
            <a:extLst>
              <a:ext uri="{FF2B5EF4-FFF2-40B4-BE49-F238E27FC236}">
                <a16:creationId xmlns:a16="http://schemas.microsoft.com/office/drawing/2014/main" id="{F9677E40-E9FF-4C96-858E-DE867B8877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r="7491"/>
          <a:stretch/>
        </p:blipFill>
        <p:spPr bwMode="auto">
          <a:xfrm>
            <a:off x="5327170" y="1314296"/>
            <a:ext cx="3537887" cy="27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0957EF-A648-4FBD-B2C5-D7476B3E2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97862"/>
              </p:ext>
            </p:extLst>
          </p:nvPr>
        </p:nvGraphicFramePr>
        <p:xfrm>
          <a:off x="8948588" y="2842859"/>
          <a:ext cx="3179438" cy="256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813">
                  <a:extLst>
                    <a:ext uri="{9D8B030D-6E8A-4147-A177-3AD203B41FA5}">
                      <a16:colId xmlns:a16="http://schemas.microsoft.com/office/drawing/2014/main" val="2166036383"/>
                    </a:ext>
                  </a:extLst>
                </a:gridCol>
                <a:gridCol w="955346">
                  <a:extLst>
                    <a:ext uri="{9D8B030D-6E8A-4147-A177-3AD203B41FA5}">
                      <a16:colId xmlns:a16="http://schemas.microsoft.com/office/drawing/2014/main" val="4093352284"/>
                    </a:ext>
                  </a:extLst>
                </a:gridCol>
                <a:gridCol w="1164279">
                  <a:extLst>
                    <a:ext uri="{9D8B030D-6E8A-4147-A177-3AD203B41FA5}">
                      <a16:colId xmlns:a16="http://schemas.microsoft.com/office/drawing/2014/main" val="4042771620"/>
                    </a:ext>
                  </a:extLst>
                </a:gridCol>
              </a:tblGrid>
              <a:tr h="728611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Training Time 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Testing Time (</a:t>
                      </a:r>
                      <a:r>
                        <a:rPr lang="en-US" sz="1600" dirty="0" err="1"/>
                        <a:t>ms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42054"/>
                  </a:ext>
                </a:extLst>
              </a:tr>
              <a:tr h="296841">
                <a:tc>
                  <a:txBody>
                    <a:bodyPr/>
                    <a:lstStyle/>
                    <a:p>
                      <a:r>
                        <a:rPr lang="en-US" sz="1600" dirty="0"/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23392"/>
                  </a:ext>
                </a:extLst>
              </a:tr>
              <a:tr h="512726">
                <a:tc>
                  <a:txBody>
                    <a:bodyPr/>
                    <a:lstStyle/>
                    <a:p>
                      <a:r>
                        <a:rPr lang="en-US" sz="16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037696"/>
                  </a:ext>
                </a:extLst>
              </a:tr>
              <a:tr h="296841">
                <a:tc>
                  <a:txBody>
                    <a:bodyPr/>
                    <a:lstStyle/>
                    <a:p>
                      <a:r>
                        <a:rPr lang="en-US" sz="1600" dirty="0"/>
                        <a:t>K-NN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62829"/>
                  </a:ext>
                </a:extLst>
              </a:tr>
              <a:tr h="487366">
                <a:tc>
                  <a:txBody>
                    <a:bodyPr/>
                    <a:lstStyle/>
                    <a:p>
                      <a:r>
                        <a:rPr lang="en-US" sz="16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613.06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23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90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987061" y="109387"/>
            <a:ext cx="8229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to our Sponsors!	</a:t>
            </a:r>
            <a:endParaRPr sz="1467"/>
          </a:p>
        </p:txBody>
      </p:sp>
      <p:sp>
        <p:nvSpPr>
          <p:cNvPr id="130" name="Google Shape;130;p25"/>
          <p:cNvSpPr txBox="1"/>
          <p:nvPr/>
        </p:nvSpPr>
        <p:spPr>
          <a:xfrm>
            <a:off x="25831" y="575596"/>
            <a:ext cx="43000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Partners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25"/>
          <p:cNvCxnSpPr/>
          <p:nvPr/>
        </p:nvCxnSpPr>
        <p:spPr>
          <a:xfrm rot="10800000" flipH="1">
            <a:off x="115333" y="1135979"/>
            <a:ext cx="11038800" cy="2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25"/>
          <p:cNvCxnSpPr/>
          <p:nvPr/>
        </p:nvCxnSpPr>
        <p:spPr>
          <a:xfrm rot="10800000" flipH="1">
            <a:off x="115381" y="2356244"/>
            <a:ext cx="11038800" cy="2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5"/>
          <p:cNvSpPr txBox="1"/>
          <p:nvPr/>
        </p:nvSpPr>
        <p:spPr>
          <a:xfrm>
            <a:off x="25831" y="2443745"/>
            <a:ext cx="43000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Premier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25"/>
          <p:cNvCxnSpPr/>
          <p:nvPr/>
        </p:nvCxnSpPr>
        <p:spPr>
          <a:xfrm rot="10800000" flipH="1">
            <a:off x="25835" y="5898108"/>
            <a:ext cx="11038800" cy="2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25"/>
          <p:cNvSpPr txBox="1"/>
          <p:nvPr/>
        </p:nvSpPr>
        <p:spPr>
          <a:xfrm>
            <a:off x="-12" y="6151067"/>
            <a:ext cx="129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Logo: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5" descr="WeBuild_Lockup_Blue_Transparent[1]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34" y="1209254"/>
            <a:ext cx="3561100" cy="1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 descr="image95c27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755" y="1225401"/>
            <a:ext cx="3870244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 descr="qubole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66" y="2957957"/>
            <a:ext cx="2569465" cy="1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PS_logo_F-1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8913" y="2663061"/>
            <a:ext cx="22987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mindfire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8069" y="2517468"/>
            <a:ext cx="1773265" cy="177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google2.0.0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7734" y="4721935"/>
            <a:ext cx="2698500" cy="11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201" y="5182467"/>
            <a:ext cx="5263633" cy="4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0085" y="4126267"/>
            <a:ext cx="3531793" cy="85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91101" y="4356534"/>
            <a:ext cx="1337247" cy="14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94401" y="5934001"/>
            <a:ext cx="2197233" cy="77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7738" y="2795013"/>
            <a:ext cx="3081933" cy="9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07933" y="4148134"/>
            <a:ext cx="4748867" cy="77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15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EC825-56FD-4D83-927F-20567C10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Efficacy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3CF914-A649-42A9-B9C8-9DDCDB639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5DEBC-79F5-455F-8797-91E07257E6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Effective 	</a:t>
            </a:r>
          </a:p>
          <a:p>
            <a:pPr lvl="1"/>
            <a:r>
              <a:rPr lang="en-US" dirty="0"/>
              <a:t>&gt;90% accuracy for most</a:t>
            </a:r>
          </a:p>
          <a:p>
            <a:pPr lvl="1"/>
            <a:endParaRPr lang="en-US" dirty="0"/>
          </a:p>
          <a:p>
            <a:r>
              <a:rPr lang="en-US" dirty="0"/>
              <a:t>Quick for most techniques</a:t>
            </a:r>
          </a:p>
          <a:p>
            <a:pPr lvl="1"/>
            <a:r>
              <a:rPr lang="en-US" dirty="0"/>
              <a:t>All but SVM under 1 sec each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5EFBE4-547E-43DB-8183-E4074FA64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768C1C-FC31-4042-9CA7-40BAAE62E4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30 attributes</a:t>
            </a:r>
          </a:p>
          <a:p>
            <a:pPr lvl="1"/>
            <a:r>
              <a:rPr lang="en-US" dirty="0"/>
              <a:t>Hard to implement in real-time</a:t>
            </a:r>
          </a:p>
          <a:p>
            <a:endParaRPr lang="en-US" dirty="0"/>
          </a:p>
          <a:p>
            <a:r>
              <a:rPr lang="en-US" dirty="0"/>
              <a:t>Parameter tuning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GridSearch</a:t>
            </a:r>
            <a:r>
              <a:rPr lang="en-US" dirty="0"/>
              <a:t>, feasible in live system?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27988-D059-4B07-9F66-4A3E2FB2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So…. Can AI prevent breaches?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CE297-803B-4ED4-B1FC-AAC14717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2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C8187-5309-495E-9A3C-BFB0840E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&amp; Breaches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A75E6C-39D0-4245-95E5-1F38A681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Breaches happen because:</a:t>
            </a:r>
          </a:p>
          <a:p>
            <a:pPr lvl="1"/>
            <a:r>
              <a:rPr lang="en-US" dirty="0"/>
              <a:t>Systems are unpatched</a:t>
            </a:r>
          </a:p>
          <a:p>
            <a:pPr lvl="1"/>
            <a:r>
              <a:rPr lang="en-US" dirty="0"/>
              <a:t>People are phished</a:t>
            </a:r>
          </a:p>
          <a:p>
            <a:pPr lvl="1"/>
            <a:r>
              <a:rPr lang="en-US" dirty="0"/>
              <a:t>Systems are configured improperly and don’t catch intrusions</a:t>
            </a:r>
          </a:p>
          <a:p>
            <a:r>
              <a:rPr lang="en-US" dirty="0"/>
              <a:t>AI is (currently) good at:</a:t>
            </a:r>
          </a:p>
          <a:p>
            <a:pPr lvl="1"/>
            <a:r>
              <a:rPr lang="en-US" dirty="0"/>
              <a:t>Classifying well-structured data</a:t>
            </a:r>
          </a:p>
          <a:p>
            <a:pPr lvl="1"/>
            <a:r>
              <a:rPr lang="en-US" dirty="0"/>
              <a:t>Finding anomalies (in well-structured data)</a:t>
            </a:r>
          </a:p>
          <a:p>
            <a:r>
              <a:rPr lang="en-US" dirty="0"/>
              <a:t>So maybe (if the system has well-structured data)</a:t>
            </a:r>
          </a:p>
        </p:txBody>
      </p:sp>
    </p:spTree>
    <p:extLst>
      <p:ext uri="{BB962C8B-B14F-4D97-AF65-F5344CB8AC3E}">
        <p14:creationId xmlns:p14="http://schemas.microsoft.com/office/powerpoint/2010/main" val="3821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FF1B5-67B1-4D16-8690-20CDAF75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Infosec in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9E519-C34E-4520-9F41-4009317A0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98D5-1196-422E-967A-3DD07B5E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Attacking 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D4FB8-8B5A-4F28-9740-3A91BDBB0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misclassifications in a model</a:t>
            </a:r>
          </a:p>
          <a:p>
            <a:r>
              <a:rPr lang="en-US" dirty="0" err="1"/>
              <a:t>Cleverhans</a:t>
            </a:r>
            <a:r>
              <a:rPr lang="en-US" dirty="0"/>
              <a:t> (</a:t>
            </a:r>
            <a:r>
              <a:rPr lang="en-US" dirty="0" err="1"/>
              <a:t>tensorflow</a:t>
            </a:r>
            <a:r>
              <a:rPr lang="en-US" dirty="0"/>
              <a:t>) can test this</a:t>
            </a:r>
          </a:p>
          <a:p>
            <a:r>
              <a:rPr lang="en-US" dirty="0"/>
              <a:t>Low risk for some scenarios</a:t>
            </a:r>
          </a:p>
          <a:p>
            <a:pPr lvl="1"/>
            <a:r>
              <a:rPr lang="en-US" dirty="0"/>
              <a:t>Lost revenue for an hour is fine</a:t>
            </a:r>
          </a:p>
          <a:p>
            <a:pPr lvl="1"/>
            <a:r>
              <a:rPr lang="en-US" dirty="0"/>
              <a:t>Others….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0F1738-E444-405B-8B2C-DF6DDA840758}"/>
              </a:ext>
            </a:extLst>
          </p:cNvPr>
          <p:cNvGrpSpPr/>
          <p:nvPr/>
        </p:nvGrpSpPr>
        <p:grpSpPr>
          <a:xfrm>
            <a:off x="7559644" y="1445735"/>
            <a:ext cx="4482974" cy="3472797"/>
            <a:chOff x="7224665" y="3172902"/>
            <a:chExt cx="4745525" cy="3559143"/>
          </a:xfrm>
        </p:grpSpPr>
        <p:pic>
          <p:nvPicPr>
            <p:cNvPr id="3074" name="Picture 2" descr="Image result for house with grey sky">
              <a:extLst>
                <a:ext uri="{FF2B5EF4-FFF2-40B4-BE49-F238E27FC236}">
                  <a16:creationId xmlns:a16="http://schemas.microsoft.com/office/drawing/2014/main" id="{716F5E52-E0D2-4D0F-BEAE-8E1ACE584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4665" y="3172902"/>
              <a:ext cx="4745525" cy="3559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54766B-B8D6-498C-A14F-BA8C31C454CA}"/>
                </a:ext>
              </a:extLst>
            </p:cNvPr>
            <p:cNvSpPr txBox="1"/>
            <p:nvPr/>
          </p:nvSpPr>
          <p:spPr>
            <a:xfrm>
              <a:off x="8624575" y="4337386"/>
              <a:ext cx="1680324" cy="1230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Look at this enemy tank!</a:t>
              </a:r>
            </a:p>
          </p:txBody>
        </p:sp>
      </p:grpSp>
      <p:pic>
        <p:nvPicPr>
          <p:cNvPr id="3076" name="Picture 4" descr="http://karpathy.github.io/assets/break/szegedy.jpeg">
            <a:extLst>
              <a:ext uri="{FF2B5EF4-FFF2-40B4-BE49-F238E27FC236}">
                <a16:creationId xmlns:a16="http://schemas.microsoft.com/office/drawing/2014/main" id="{469D08AD-61C1-4D5E-BF91-5D0F5AD6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3" y="4093159"/>
            <a:ext cx="4934140" cy="25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4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27988-D059-4B07-9F66-4A3E2FB2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CE297-803B-4ED4-B1FC-AAC14717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67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2DF2FE-D10D-4B0B-A026-C860A6BA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&amp; Infosec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F93244-1C81-4D0F-BE2B-C94B0F9FB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Infosec data is very heterogenous</a:t>
            </a:r>
          </a:p>
          <a:p>
            <a:pPr lvl="1"/>
            <a:r>
              <a:rPr lang="en-US" dirty="0"/>
              <a:t>AI is still learning how to deal with this</a:t>
            </a:r>
          </a:p>
          <a:p>
            <a:pPr lvl="1"/>
            <a:r>
              <a:rPr lang="en-US" dirty="0"/>
              <a:t>Intrusion detection relies on multiple systems</a:t>
            </a:r>
          </a:p>
          <a:p>
            <a:pPr lvl="1"/>
            <a:r>
              <a:rPr lang="en-US" dirty="0"/>
              <a:t>Fairly robust for phishing/social engineering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Infosec relies a lot on proper configurations</a:t>
            </a:r>
          </a:p>
          <a:p>
            <a:pPr lvl="1"/>
            <a:r>
              <a:rPr lang="en-US" dirty="0"/>
              <a:t>Misconfigured AI will miss things</a:t>
            </a:r>
          </a:p>
          <a:p>
            <a:pPr lvl="1"/>
            <a:r>
              <a:rPr lang="en-US" dirty="0"/>
              <a:t>Bad data is bad data</a:t>
            </a:r>
          </a:p>
          <a:p>
            <a:endParaRPr lang="en-US" dirty="0"/>
          </a:p>
          <a:p>
            <a:r>
              <a:rPr lang="en-US" dirty="0"/>
              <a:t>Hackers are lazy but smart</a:t>
            </a:r>
          </a:p>
          <a:p>
            <a:pPr lvl="1"/>
            <a:r>
              <a:rPr lang="en-US" dirty="0"/>
              <a:t>Unless they’re backed by the government</a:t>
            </a:r>
          </a:p>
        </p:txBody>
      </p:sp>
    </p:spTree>
    <p:extLst>
      <p:ext uri="{BB962C8B-B14F-4D97-AF65-F5344CB8AC3E}">
        <p14:creationId xmlns:p14="http://schemas.microsoft.com/office/powerpoint/2010/main" val="360180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8170-27F3-44C9-A79E-622558B7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AI and Infosec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5D1E-C4BA-4FAA-B93D-11EDBB546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 will likely augment current processes</a:t>
            </a:r>
          </a:p>
          <a:p>
            <a:pPr lvl="1"/>
            <a:r>
              <a:rPr lang="en-US" dirty="0"/>
              <a:t>Better intrusion prevention</a:t>
            </a:r>
          </a:p>
          <a:p>
            <a:pPr lvl="1"/>
            <a:r>
              <a:rPr lang="en-US" dirty="0"/>
              <a:t>Compliment some offensive techniques</a:t>
            </a:r>
          </a:p>
          <a:p>
            <a:endParaRPr lang="en-US" dirty="0"/>
          </a:p>
          <a:p>
            <a:r>
              <a:rPr lang="en-US" dirty="0"/>
              <a:t>Hacking AI systems (GIGO) will become popular</a:t>
            </a:r>
          </a:p>
          <a:p>
            <a:endParaRPr lang="en-US" dirty="0"/>
          </a:p>
          <a:p>
            <a:r>
              <a:rPr lang="en-US" dirty="0"/>
              <a:t>Attacks on AI embedded systems (cars, SCADA, </a:t>
            </a:r>
            <a:r>
              <a:rPr lang="en-US" dirty="0" err="1"/>
              <a:t>etc</a:t>
            </a:r>
            <a:r>
              <a:rPr lang="en-US" dirty="0"/>
              <a:t>) will increase</a:t>
            </a:r>
          </a:p>
          <a:p>
            <a:endParaRPr lang="en-US" dirty="0"/>
          </a:p>
          <a:p>
            <a:r>
              <a:rPr lang="en-US" dirty="0"/>
              <a:t>Automated phishing techniques and DDOS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FC1C9-BCF7-409E-B2F1-76E54E79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9164E-EEBE-4CA1-97D4-8B48C4219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https://github.com/jamison-alexander/datamountaindev2018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tbryce88@gmail.com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5607-151D-40E6-90D8-FFBB0A97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2FEA-843D-4028-BF8B-F80B9745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/>
              <a:t>Introduction to Infosec</a:t>
            </a:r>
          </a:p>
          <a:p>
            <a:endParaRPr lang="en-US" sz="4000" dirty="0"/>
          </a:p>
          <a:p>
            <a:r>
              <a:rPr lang="en-US" sz="4000" dirty="0"/>
              <a:t>Breach Case Studies</a:t>
            </a:r>
          </a:p>
          <a:p>
            <a:endParaRPr lang="en-US" sz="4000" dirty="0"/>
          </a:p>
          <a:p>
            <a:r>
              <a:rPr lang="en-US" sz="4000" dirty="0"/>
              <a:t>AI in Infosec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Infosec in AI</a:t>
            </a:r>
          </a:p>
          <a:p>
            <a:endParaRPr lang="en-US" sz="4000" dirty="0"/>
          </a:p>
          <a:p>
            <a:r>
              <a:rPr lang="en-US" sz="4000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5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E2BF46B5-2806-492A-B256-851F31AC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51" y="614404"/>
            <a:ext cx="4067684" cy="6080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F65A5-E3A0-4961-B2BF-AD8C57D6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02D6-4CF5-4051-B194-7ACC87FDB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Infosec consultant by day</a:t>
            </a:r>
          </a:p>
          <a:p>
            <a:pPr lvl="1"/>
            <a:r>
              <a:rPr lang="en-US" dirty="0"/>
              <a:t>Pen testing</a:t>
            </a:r>
          </a:p>
          <a:p>
            <a:pPr lvl="1"/>
            <a:r>
              <a:rPr lang="en-US" dirty="0"/>
              <a:t>Log monitoring</a:t>
            </a:r>
          </a:p>
          <a:p>
            <a:pPr lvl="1"/>
            <a:r>
              <a:rPr lang="en-US" dirty="0"/>
              <a:t>Risk assessment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CS (machine learning) student by night</a:t>
            </a:r>
          </a:p>
        </p:txBody>
      </p:sp>
      <p:pic>
        <p:nvPicPr>
          <p:cNvPr id="6" name="Content Placeholder 5" descr="A picture containing person, indoor, wall, man&#10;&#10;Description generated with very high confidence">
            <a:extLst>
              <a:ext uri="{FF2B5EF4-FFF2-40B4-BE49-F238E27FC236}">
                <a16:creationId xmlns:a16="http://schemas.microsoft.com/office/drawing/2014/main" id="{45F7A76C-E045-415E-8AE2-1FAB76396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18357">
            <a:off x="6781610" y="1467811"/>
            <a:ext cx="4747150" cy="3560362"/>
          </a:xfrm>
        </p:spPr>
      </p:pic>
    </p:spTree>
    <p:extLst>
      <p:ext uri="{BB962C8B-B14F-4D97-AF65-F5344CB8AC3E}">
        <p14:creationId xmlns:p14="http://schemas.microsoft.com/office/powerpoint/2010/main" val="32784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FEFC-46B0-49F4-95D7-E131869E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Infosec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3F194-6E76-4CA6-BAFD-9F5011E37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1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EFD97B-AF01-4A8D-92EB-1DCEED4A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Security – The Triad</a:t>
            </a:r>
          </a:p>
        </p:txBody>
      </p:sp>
      <p:pic>
        <p:nvPicPr>
          <p:cNvPr id="12" name="Content Placeholder 11" descr="A close up of a card&#10;&#10;Description generated with high confidence">
            <a:extLst>
              <a:ext uri="{FF2B5EF4-FFF2-40B4-BE49-F238E27FC236}">
                <a16:creationId xmlns:a16="http://schemas.microsoft.com/office/drawing/2014/main" id="{45C0022E-94A0-4F78-B54D-760FA957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45640"/>
            <a:ext cx="5181600" cy="530444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2CC5E5-CA52-400B-B8F0-4794F7C87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769" y="1862472"/>
            <a:ext cx="5181600" cy="4351338"/>
          </a:xfrm>
        </p:spPr>
        <p:txBody>
          <a:bodyPr/>
          <a:lstStyle/>
          <a:p>
            <a:r>
              <a:rPr lang="en-US" dirty="0"/>
              <a:t>Confidentiality</a:t>
            </a:r>
          </a:p>
          <a:p>
            <a:pPr lvl="1"/>
            <a:r>
              <a:rPr lang="en-US" dirty="0"/>
              <a:t>Data is not available to unauthorized individuals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Data is accurate and not modified unnecessarily </a:t>
            </a:r>
          </a:p>
          <a:p>
            <a:pPr lvl="1"/>
            <a:endParaRPr lang="en-US" dirty="0"/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Data is available when needed</a:t>
            </a:r>
          </a:p>
        </p:txBody>
      </p:sp>
    </p:spTree>
    <p:extLst>
      <p:ext uri="{BB962C8B-B14F-4D97-AF65-F5344CB8AC3E}">
        <p14:creationId xmlns:p14="http://schemas.microsoft.com/office/powerpoint/2010/main" val="42046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AEAE-2296-498B-8E95-91736FA5F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71"/>
          <a:stretch/>
        </p:blipFill>
        <p:spPr>
          <a:xfrm>
            <a:off x="5875710" y="1825075"/>
            <a:ext cx="3406542" cy="3614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DACDB2-9BA0-4A2C-9108-8310A36C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Security:</a:t>
            </a:r>
            <a:br>
              <a:rPr lang="en-US" dirty="0"/>
            </a:br>
            <a:r>
              <a:rPr lang="en-US" dirty="0"/>
              <a:t>What Are We Protecting?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0BD4-690F-4318-A4BC-D3F61367D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Web applications</a:t>
            </a:r>
          </a:p>
          <a:p>
            <a:pPr lvl="1"/>
            <a:r>
              <a:rPr lang="en-US" dirty="0"/>
              <a:t>Mobile applications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External/internal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Physical Assets</a:t>
            </a:r>
          </a:p>
          <a:p>
            <a:pPr lvl="1"/>
            <a:r>
              <a:rPr lang="en-US" dirty="0"/>
              <a:t>Cash, servers, </a:t>
            </a:r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Intangibles</a:t>
            </a:r>
          </a:p>
          <a:p>
            <a:pPr lvl="1"/>
            <a:r>
              <a:rPr lang="en-US" dirty="0"/>
              <a:t>Brand &amp; reputation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server room">
            <a:extLst>
              <a:ext uri="{FF2B5EF4-FFF2-40B4-BE49-F238E27FC236}">
                <a16:creationId xmlns:a16="http://schemas.microsoft.com/office/drawing/2014/main" id="{FDB3A756-67E1-4A4B-804D-648A0D5487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534" y="2737431"/>
            <a:ext cx="3992680" cy="299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ld">
            <a:extLst>
              <a:ext uri="{FF2B5EF4-FFF2-40B4-BE49-F238E27FC236}">
                <a16:creationId xmlns:a16="http://schemas.microsoft.com/office/drawing/2014/main" id="{18C67FF2-F348-412A-B8E4-9A0D4F47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539" y="4380621"/>
            <a:ext cx="4287052" cy="24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DD59-1DDA-45DA-BF4B-7D83495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Protect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18F8E-9F2F-4EB0-9C2B-0393039B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Blue team</a:t>
            </a:r>
          </a:p>
          <a:p>
            <a:pPr lvl="1"/>
            <a:r>
              <a:rPr lang="en-US" dirty="0"/>
              <a:t>Maintain network integrity, detection</a:t>
            </a:r>
          </a:p>
          <a:p>
            <a:pPr lvl="1"/>
            <a:r>
              <a:rPr lang="en-US" dirty="0"/>
              <a:t>SOC, IDS, Hardening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 team</a:t>
            </a:r>
          </a:p>
          <a:p>
            <a:pPr lvl="1"/>
            <a:r>
              <a:rPr lang="en-US" dirty="0"/>
              <a:t>Penetration testing</a:t>
            </a:r>
          </a:p>
          <a:p>
            <a:pPr lvl="1"/>
            <a:r>
              <a:rPr lang="en-US" dirty="0"/>
              <a:t>Social engineering testing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Risk management</a:t>
            </a:r>
          </a:p>
          <a:p>
            <a:pPr lvl="1"/>
            <a:r>
              <a:rPr lang="en-US" dirty="0"/>
              <a:t>Risk assessment</a:t>
            </a:r>
          </a:p>
          <a:p>
            <a:pPr lvl="1"/>
            <a:r>
              <a:rPr lang="en-US" dirty="0"/>
              <a:t>Strategic planning</a:t>
            </a:r>
          </a:p>
        </p:txBody>
      </p:sp>
    </p:spTree>
    <p:extLst>
      <p:ext uri="{BB962C8B-B14F-4D97-AF65-F5344CB8AC3E}">
        <p14:creationId xmlns:p14="http://schemas.microsoft.com/office/powerpoint/2010/main" val="23196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5106A6-C2DB-4909-9F27-DEACC970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Breach Case Studies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6CF52-78BD-4CC0-B17B-72538D9C0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9546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2437</TotalTime>
  <Words>875</Words>
  <Application>Microsoft Office PowerPoint</Application>
  <PresentationFormat>Widescreen</PresentationFormat>
  <Paragraphs>255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Wingdings 3</vt:lpstr>
      <vt:lpstr>Wisp</vt:lpstr>
      <vt:lpstr>Can The Robots Save You?</vt:lpstr>
      <vt:lpstr>Thanks to our Sponsors! </vt:lpstr>
      <vt:lpstr>Roadmap</vt:lpstr>
      <vt:lpstr>About Me</vt:lpstr>
      <vt:lpstr>Introduction to Infosec</vt:lpstr>
      <vt:lpstr>Information Security – The Triad</vt:lpstr>
      <vt:lpstr>Information Security: What Are We Protecting?</vt:lpstr>
      <vt:lpstr>How Do We Protect These?</vt:lpstr>
      <vt:lpstr>Breach Case Studies</vt:lpstr>
      <vt:lpstr>Target Breach (2013) – Likely Steps</vt:lpstr>
      <vt:lpstr>DYN DDOS (2016) – Likely Steps</vt:lpstr>
      <vt:lpstr>Equifax Breach (2017) – Likely Steps</vt:lpstr>
      <vt:lpstr>Features of Breaches</vt:lpstr>
      <vt:lpstr>AI in Infosec</vt:lpstr>
      <vt:lpstr>Naïve Bayes Introduction</vt:lpstr>
      <vt:lpstr>Spam Detection With Naïve Bayes </vt:lpstr>
      <vt:lpstr>Naïve Bayes</vt:lpstr>
      <vt:lpstr>Supervised Learning for Phishing Sites</vt:lpstr>
      <vt:lpstr>Results</vt:lpstr>
      <vt:lpstr>Supervised Learning Efficacy</vt:lpstr>
      <vt:lpstr>So…. Can AI prevent breaches?</vt:lpstr>
      <vt:lpstr>AI &amp; Breaches</vt:lpstr>
      <vt:lpstr>Infosec in AI</vt:lpstr>
      <vt:lpstr>Attacking Machine Learning Models</vt:lpstr>
      <vt:lpstr>Conclusions</vt:lpstr>
      <vt:lpstr>AI &amp; Infosec</vt:lpstr>
      <vt:lpstr>Future of AI and Infosec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The Robots Save You?</dc:title>
  <dc:creator>Bryce Turner</dc:creator>
  <cp:lastModifiedBy>TURNER, Bryce A</cp:lastModifiedBy>
  <cp:revision>51</cp:revision>
  <dcterms:created xsi:type="dcterms:W3CDTF">2018-09-29T19:02:58Z</dcterms:created>
  <dcterms:modified xsi:type="dcterms:W3CDTF">2018-10-12T15:31:07Z</dcterms:modified>
</cp:coreProperties>
</file>